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3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2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302CC-4003-F04F-82F4-6CF8099E5A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E0563B-9889-034B-BB01-394320766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C3C3B-21AC-4C4D-BA85-A9EAB56B1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46F-4CE4-B940-9439-2FAEB55038B6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C1177-ABCA-E54E-A31D-3DDF8708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A981E-1DDA-5D47-BE1D-1BB1E691B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6C5-132C-1F45-94A1-6E2E2DB75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1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75AAB-F585-8649-88E3-B7B77E790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CBC252-16DD-114F-919D-410C6BA84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D20EB-6830-1F44-B370-C936DB3B9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46F-4CE4-B940-9439-2FAEB55038B6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25180-69C8-8341-B955-05372A2FB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52530-63BF-AF41-B0B7-D3687042F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6C5-132C-1F45-94A1-6E2E2DB75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7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862AF7-34E1-774B-B918-0DD9D1772F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32D4DE-4D2E-4040-99F9-29B43B3FB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C54BC-1E43-FD49-887B-00D1A7A48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46F-4CE4-B940-9439-2FAEB55038B6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38C08-55B0-E246-B45A-D26DD1392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49D12-FEC2-9942-8317-B9719DDF7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6C5-132C-1F45-94A1-6E2E2DB75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3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B96E9-D51A-BE41-BBAE-3D69EBDEA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FDCAE-57B4-4B48-97A9-678AE70F7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F9F42-4187-9D4C-9F4F-EF4DC76A2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46F-4CE4-B940-9439-2FAEB55038B6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9A34D-D2E0-EF44-B18B-A08EEB6B8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E4797-BE12-9D45-A152-EE6F12BB8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6C5-132C-1F45-94A1-6E2E2DB75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5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4BAD3-6CD2-1848-88D1-037750AFB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C8AA5-F82C-424B-8DCD-F6E074E7E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2EFE9-32CF-A545-AB8B-FD526C061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46F-4CE4-B940-9439-2FAEB55038B6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11715-74AD-6046-B2FF-213B12629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23ECA-F509-1446-B706-9C79EEC1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6C5-132C-1F45-94A1-6E2E2DB75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9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70787-1FA6-0846-AB40-7D85CAEC5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1B019-116A-ED41-87FC-86DA405DD5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2B8467-DEB9-7241-B744-11F622512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51155-970F-0C46-9249-62148DC3F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46F-4CE4-B940-9439-2FAEB55038B6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FC7BF6-3F40-D142-A108-7F04AEB76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D00E2F-50A2-6D41-BC54-D6854ED50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6C5-132C-1F45-94A1-6E2E2DB75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1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7F7B0-8C5D-D549-9E26-71053E779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A798E-611E-A946-A1E3-C3B0D11E4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1E11DB-4234-B145-B89D-71EB53FE7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516DEB-AB9D-1440-A2DF-EF67001BCF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BC3538-D30B-2349-AA6D-F35EB28F17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23C765-639B-7945-BF33-C84DE7254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46F-4CE4-B940-9439-2FAEB55038B6}" type="datetimeFigureOut">
              <a:rPr lang="en-US" smtClean="0"/>
              <a:t>8/13/20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0DF694-70BB-0C40-A454-FE2482C2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37EBD3-CC3E-4E41-B8AF-B592AB43E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6C5-132C-1F45-94A1-6E2E2DB75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7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6EC0C-72BA-8A43-909C-83E6FDF9F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EA9FA2-82B8-5847-BC9C-582497E16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46F-4CE4-B940-9439-2FAEB55038B6}" type="datetimeFigureOut">
              <a:rPr lang="en-US" smtClean="0"/>
              <a:t>8/13/20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F5905E-0A35-6B4B-A335-FD03C3FEF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812E4D-0686-6946-9A22-F9FD8972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6C5-132C-1F45-94A1-6E2E2DB75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0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D980FF-87F3-964C-B950-692F82070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46F-4CE4-B940-9439-2FAEB55038B6}" type="datetimeFigureOut">
              <a:rPr lang="en-US" smtClean="0"/>
              <a:t>8/13/20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16D56E-3792-DA49-AB60-2B7D3069C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159FDD-C776-904B-91C2-671530BBA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6C5-132C-1F45-94A1-6E2E2DB75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8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2E1BB-483B-2544-80CA-A7AD7067D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59E15-1915-D64C-BAEA-FE2284BFE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44A02E-248C-4E48-A0A9-BC8870A33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857903-A1AB-694E-B7D2-FD0490AD3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46F-4CE4-B940-9439-2FAEB55038B6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BAD25-DEE9-7A47-90CF-2532CCEC3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A19A9-B319-7643-BC41-B8F1631CE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6C5-132C-1F45-94A1-6E2E2DB75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7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A96FA-39DD-1E49-9429-1E8CD477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D6CFFF-DE44-4E43-B26A-2A377E3965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90E91-40C5-8248-8893-472461B74D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CFAA0-6013-4B4F-9D6C-C77E9A99D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46F-4CE4-B940-9439-2FAEB55038B6}" type="datetimeFigureOut">
              <a:rPr lang="en-US" smtClean="0"/>
              <a:t>8/13/20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41674-41AB-6D43-84FF-8060B5A7E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05047-0C1D-8B4F-B60A-ACF82FD42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6C5-132C-1F45-94A1-6E2E2DB75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6F7D49-C800-9341-BAA2-0304B5E50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10A50-05AD-A64A-85ED-6AB457581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A11C7-9903-1E45-B126-45A551BDF2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0946F-4CE4-B940-9439-2FAEB55038B6}" type="datetimeFigureOut">
              <a:rPr lang="en-US" smtClean="0"/>
              <a:t>8/13/20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1E946-6D48-C64D-9FBC-C0C887EC36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719D5-75D3-574E-8485-F8E298E29B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A36C5-132C-1F45-94A1-6E2E2DB75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2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C188F-15BE-7F47-AC90-5B224E8D43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3600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9C7B3D-1AFA-014C-AD7A-528B50DB87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BB609E-CD16-3146-826B-1F065D5F81E9}"/>
              </a:ext>
            </a:extLst>
          </p:cNvPr>
          <p:cNvSpPr/>
          <p:nvPr/>
        </p:nvSpPr>
        <p:spPr>
          <a:xfrm>
            <a:off x="2182435" y="1241277"/>
            <a:ext cx="4779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Attractive ‘isms’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9532ED-B0CA-BE40-9823-4154B324BB8E}"/>
              </a:ext>
            </a:extLst>
          </p:cNvPr>
          <p:cNvSpPr/>
          <p:nvPr/>
        </p:nvSpPr>
        <p:spPr>
          <a:xfrm>
            <a:off x="395054" y="246580"/>
            <a:ext cx="842090" cy="5383658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Humanism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834FC1-CFC6-2F45-8E1D-556F158A18D1}"/>
              </a:ext>
            </a:extLst>
          </p:cNvPr>
          <p:cNvSpPr/>
          <p:nvPr/>
        </p:nvSpPr>
        <p:spPr>
          <a:xfrm rot="20618814">
            <a:off x="1613242" y="4184663"/>
            <a:ext cx="3801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Communism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72C724-2F91-E44E-9A8A-367841115A55}"/>
              </a:ext>
            </a:extLst>
          </p:cNvPr>
          <p:cNvSpPr/>
          <p:nvPr/>
        </p:nvSpPr>
        <p:spPr>
          <a:xfrm>
            <a:off x="2927960" y="2967335"/>
            <a:ext cx="3288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Secularism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62EE7A-D18A-2242-93A9-944999046A5C}"/>
              </a:ext>
            </a:extLst>
          </p:cNvPr>
          <p:cNvSpPr/>
          <p:nvPr/>
        </p:nvSpPr>
        <p:spPr>
          <a:xfrm rot="1165112">
            <a:off x="5232869" y="656545"/>
            <a:ext cx="30684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Buddhism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B380E8-18EE-E346-88C3-451D61810E4E}"/>
              </a:ext>
            </a:extLst>
          </p:cNvPr>
          <p:cNvSpPr/>
          <p:nvPr/>
        </p:nvSpPr>
        <p:spPr>
          <a:xfrm rot="356932">
            <a:off x="4664411" y="4888210"/>
            <a:ext cx="3720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Nationalism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4C52974-8888-C44D-B6E5-80C60E52E22F}"/>
              </a:ext>
            </a:extLst>
          </p:cNvPr>
          <p:cNvSpPr/>
          <p:nvPr/>
        </p:nvSpPr>
        <p:spPr>
          <a:xfrm rot="299328">
            <a:off x="4786893" y="2476744"/>
            <a:ext cx="32792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Darwinism</a:t>
            </a:r>
          </a:p>
        </p:txBody>
      </p:sp>
    </p:spTree>
    <p:extLst>
      <p:ext uri="{BB962C8B-B14F-4D97-AF65-F5344CB8AC3E}">
        <p14:creationId xmlns:p14="http://schemas.microsoft.com/office/powerpoint/2010/main" val="246245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BD714-9667-7D49-A1EC-A16448FA7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I. Legalism Passes Judgement on Others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Col. 2:16-17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17526-DE85-2A4F-8CAD-A03B8163A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i="1" dirty="0"/>
              <a:t>They judge spirituality on the basis of what is consumed. </a:t>
            </a:r>
          </a:p>
          <a:p>
            <a:pPr marL="457200" indent="-457200">
              <a:buAutoNum type="arabicPeriod"/>
            </a:pPr>
            <a:r>
              <a:rPr lang="en-US" sz="2800" i="1" dirty="0"/>
              <a:t>They live in the shadowland and not in the reality.</a:t>
            </a:r>
          </a:p>
          <a:p>
            <a:pPr marL="457200" indent="-457200">
              <a:buAutoNum type="arabicPeriod"/>
            </a:pPr>
            <a:endParaRPr lang="en-US" sz="2800" i="1" dirty="0"/>
          </a:p>
          <a:p>
            <a:pPr marL="0" indent="0" algn="ctr">
              <a:buNone/>
            </a:pPr>
            <a:r>
              <a:rPr lang="en-US" sz="4000" b="1" dirty="0"/>
              <a:t>Let no one pass judgment!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495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B2419-7A36-1049-8723-AC3651B60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II. Mysticism Puffs Up the Fleshly.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Col. 2:18-19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50988-13AA-7741-80C6-38C9D57DA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Characteristics</a:t>
            </a:r>
          </a:p>
          <a:p>
            <a:pPr marL="514350" indent="-514350">
              <a:buAutoNum type="arabicPeriod"/>
            </a:pPr>
            <a:r>
              <a:rPr lang="en-US" sz="2800" dirty="0"/>
              <a:t>They have self-conscious false humility.</a:t>
            </a:r>
          </a:p>
          <a:p>
            <a:pPr marL="514350" indent="-514350">
              <a:buAutoNum type="arabicPeriod"/>
            </a:pPr>
            <a:r>
              <a:rPr lang="en-US" sz="2800" dirty="0"/>
              <a:t>They lay claim to special supernatural activity.</a:t>
            </a:r>
          </a:p>
          <a:p>
            <a:pPr marL="514350" indent="-514350">
              <a:buAutoNum type="arabicPeriod"/>
            </a:pPr>
            <a:r>
              <a:rPr lang="en-US" sz="2800" dirty="0"/>
              <a:t>They claim they have special revelation from God.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0" indent="0" algn="ctr">
              <a:buNone/>
            </a:pPr>
            <a:r>
              <a:rPr lang="en-US" sz="4000" b="1" dirty="0"/>
              <a:t>Let no one disqualify you!</a:t>
            </a:r>
          </a:p>
          <a:p>
            <a:pPr marL="0" indent="0" algn="ctr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1919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3C0F5-7FA0-CA47-A6DE-74CC8B8B3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II. Mysticism Puffs Up the Fleshly.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Col. 2:18-19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3FB05-83C0-A742-8591-9B404FFE1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i="1" dirty="0"/>
              <a:t>Seven Dangerous Tendencies of Mysticism:</a:t>
            </a:r>
          </a:p>
          <a:p>
            <a:pPr marL="457200" indent="-457200">
              <a:buAutoNum type="arabicPeriod"/>
            </a:pPr>
            <a:r>
              <a:rPr lang="en-US" sz="2400" dirty="0"/>
              <a:t>Self focused and not Christ focused.</a:t>
            </a:r>
          </a:p>
          <a:p>
            <a:pPr marL="457200" indent="-457200">
              <a:buAutoNum type="arabicPeriod"/>
            </a:pPr>
            <a:r>
              <a:rPr lang="en-US" sz="2400" dirty="0"/>
              <a:t>Experience Oriented.</a:t>
            </a:r>
          </a:p>
          <a:p>
            <a:pPr marL="457200" indent="-457200">
              <a:buAutoNum type="arabicPeriod"/>
            </a:pPr>
            <a:r>
              <a:rPr lang="en-US" sz="2400" dirty="0"/>
              <a:t>Mysticism promotes superiority.</a:t>
            </a:r>
          </a:p>
          <a:p>
            <a:pPr marL="457200" indent="-457200">
              <a:buAutoNum type="arabicPeriod"/>
            </a:pPr>
            <a:r>
              <a:rPr lang="en-US" sz="2400" dirty="0"/>
              <a:t>Mysticism avoids the hard work of study.</a:t>
            </a:r>
          </a:p>
          <a:p>
            <a:pPr marL="457200" indent="-457200">
              <a:buAutoNum type="arabicPeriod"/>
            </a:pPr>
            <a:r>
              <a:rPr lang="en-US" sz="2400" dirty="0"/>
              <a:t>It Breeds superstition among people.</a:t>
            </a:r>
          </a:p>
          <a:p>
            <a:pPr marL="457200" indent="-457200">
              <a:buAutoNum type="arabicPeriod"/>
            </a:pPr>
            <a:r>
              <a:rPr lang="en-US" sz="2400" dirty="0"/>
              <a:t>Diminishes discernment and thrives on ignorance.</a:t>
            </a:r>
          </a:p>
          <a:p>
            <a:pPr marL="457200" indent="-457200">
              <a:buAutoNum type="arabicPeriod"/>
            </a:pPr>
            <a:r>
              <a:rPr lang="en-US" sz="2400" dirty="0"/>
              <a:t>Becomes intolerant when experiences are questioned.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8932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4894B-4DAC-BE4A-A04A-27B2F1374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III. Asceticism Promotes Distraction From Christ. Col. 2:20-23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B456F-2A66-7747-BE9B-9E12D1407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i="1" dirty="0"/>
              <a:t>Characteristics of the Ascetic. V. 23</a:t>
            </a:r>
          </a:p>
          <a:p>
            <a:pPr marL="457200" indent="-457200">
              <a:buAutoNum type="arabicPeriod"/>
            </a:pPr>
            <a:r>
              <a:rPr lang="en-US" sz="2400" dirty="0"/>
              <a:t>The world is amazed at them: </a:t>
            </a:r>
            <a:r>
              <a:rPr lang="en-US" sz="2400" i="1" dirty="0"/>
              <a:t>they have an </a:t>
            </a:r>
            <a:r>
              <a:rPr lang="en-US" sz="2400" b="1" i="1" dirty="0"/>
              <a:t>appearance of wisdom.</a:t>
            </a:r>
          </a:p>
          <a:p>
            <a:pPr marL="457200" indent="-457200">
              <a:buAutoNum type="arabicPeriod"/>
            </a:pPr>
            <a:r>
              <a:rPr lang="en-US" sz="2400" dirty="0"/>
              <a:t>They make up their own religion: </a:t>
            </a:r>
            <a:r>
              <a:rPr lang="en-US" sz="2400" b="1" i="1" dirty="0"/>
              <a:t>promoting self made religion.</a:t>
            </a:r>
          </a:p>
          <a:p>
            <a:pPr marL="457200" indent="-457200">
              <a:buAutoNum type="arabicPeriod"/>
            </a:pPr>
            <a:r>
              <a:rPr lang="en-US" sz="2400" dirty="0"/>
              <a:t>Parade themselves in fake humility: </a:t>
            </a:r>
            <a:r>
              <a:rPr lang="en-US" sz="2400" b="1" i="1" dirty="0"/>
              <a:t>Asceticism </a:t>
            </a:r>
            <a:r>
              <a:rPr lang="en-US" sz="2400" dirty="0"/>
              <a:t>(same word used in v.18-self abasement).</a:t>
            </a:r>
          </a:p>
          <a:p>
            <a:pPr marL="457200" indent="-457200">
              <a:buAutoNum type="arabicPeriod"/>
            </a:pPr>
            <a:r>
              <a:rPr lang="en-US" sz="2400" dirty="0"/>
              <a:t>They treat the body severely. </a:t>
            </a:r>
          </a:p>
          <a:p>
            <a:pPr marL="0" indent="0" algn="ctr">
              <a:buNone/>
            </a:pPr>
            <a:r>
              <a:rPr lang="en-US" sz="4000" b="1" dirty="0"/>
              <a:t>Let no one </a:t>
            </a:r>
            <a:r>
              <a:rPr lang="en-US" sz="4000" b="1"/>
              <a:t>fool you!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46963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226</Words>
  <Application>Microsoft Macintosh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</vt:lpstr>
      <vt:lpstr>I. Legalism Passes Judgement on Others Col. 2:16-17</vt:lpstr>
      <vt:lpstr>II. Mysticism Puffs Up the Fleshly. Col. 2:18-19</vt:lpstr>
      <vt:lpstr>II. Mysticism Puffs Up the Fleshly. Col. 2:18-19</vt:lpstr>
      <vt:lpstr>III. Asceticism Promotes Distraction From Christ. Col. 2:20-23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</cp:revision>
  <dcterms:created xsi:type="dcterms:W3CDTF">2020-08-12T14:53:25Z</dcterms:created>
  <dcterms:modified xsi:type="dcterms:W3CDTF">2020-08-13T15:42:12Z</dcterms:modified>
</cp:coreProperties>
</file>